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4"/>
  </p:sldMasterIdLst>
  <p:notesMasterIdLst>
    <p:notesMasterId r:id="rId16"/>
  </p:notesMasterIdLst>
  <p:handoutMasterIdLst>
    <p:handoutMasterId r:id="rId17"/>
  </p:handoutMasterIdLst>
  <p:sldIdLst>
    <p:sldId id="264" r:id="rId5"/>
    <p:sldId id="265" r:id="rId6"/>
    <p:sldId id="266" r:id="rId7"/>
    <p:sldId id="267" r:id="rId8"/>
    <p:sldId id="272" r:id="rId9"/>
    <p:sldId id="268" r:id="rId10"/>
    <p:sldId id="269" r:id="rId11"/>
    <p:sldId id="270" r:id="rId12"/>
    <p:sldId id="271" r:id="rId13"/>
    <p:sldId id="274"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96" y="66"/>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t>2/15/2024</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t>2/15/2024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t>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t>2/15/2024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t>2/15/2024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t>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t>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t>2/15/2024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t>2/15/2024</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t>2/15/2024</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t>2/15/2024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t>2/15/2024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t>2/15/2024</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t>2/15/2024</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20"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643467" y="1298448"/>
            <a:ext cx="3685070" cy="3255264"/>
          </a:xfrm>
        </p:spPr>
        <p:txBody>
          <a:bodyPr>
            <a:normAutofit/>
          </a:bodyPr>
          <a:lstStyle/>
          <a:p>
            <a:r>
              <a:rPr lang="en-US" sz="4400" dirty="0"/>
              <a:t>COOKR</a:t>
            </a:r>
            <a:br>
              <a:rPr lang="en-US" sz="4400" dirty="0"/>
            </a:br>
            <a:r>
              <a:rPr lang="en-US" sz="4400" dirty="0"/>
              <a:t>HACKATHON 2024</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643467" y="4670246"/>
            <a:ext cx="3685069" cy="914400"/>
          </a:xfrm>
        </p:spPr>
        <p:txBody>
          <a:bodyPr>
            <a:normAutofit/>
          </a:bodyPr>
          <a:lstStyle/>
          <a:p>
            <a:r>
              <a:rPr lang="en-US" dirty="0"/>
              <a:t>RAVI KANNAN C</a:t>
            </a:r>
          </a:p>
          <a:p>
            <a:r>
              <a:rPr lang="en-US" dirty="0"/>
              <a:t>GOKUL KRISHNA K</a:t>
            </a:r>
          </a:p>
        </p:txBody>
      </p:sp>
      <p:sp>
        <p:nvSpPr>
          <p:cNvPr id="23" name="Rectangle 22">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42D79-A324-4C46-A087-45DFF1AE524C}"/>
              </a:ext>
            </a:extLst>
          </p:cNvPr>
          <p:cNvSpPr>
            <a:spLocks noGrp="1"/>
          </p:cNvSpPr>
          <p:nvPr>
            <p:ph type="title"/>
          </p:nvPr>
        </p:nvSpPr>
        <p:spPr/>
        <p:txBody>
          <a:bodyPr/>
          <a:lstStyle/>
          <a:p>
            <a:r>
              <a:rPr lang="en-IN" sz="5400" dirty="0"/>
              <a:t>2.</a:t>
            </a:r>
            <a:r>
              <a:rPr lang="en-IN" dirty="0"/>
              <a:t>Kitchen            Description Builder</a:t>
            </a:r>
          </a:p>
        </p:txBody>
      </p:sp>
      <p:sp>
        <p:nvSpPr>
          <p:cNvPr id="3" name="Content Placeholder 2">
            <a:extLst>
              <a:ext uri="{FF2B5EF4-FFF2-40B4-BE49-F238E27FC236}">
                <a16:creationId xmlns:a16="http://schemas.microsoft.com/office/drawing/2014/main" id="{44F0DC33-0122-40B5-84F0-679258411A9A}"/>
              </a:ext>
            </a:extLst>
          </p:cNvPr>
          <p:cNvSpPr>
            <a:spLocks noGrp="1"/>
          </p:cNvSpPr>
          <p:nvPr>
            <p:ph idx="1"/>
          </p:nvPr>
        </p:nvSpPr>
        <p:spPr/>
        <p:txBody>
          <a:bodyPr/>
          <a:lstStyle/>
          <a:p>
            <a:pPr algn="l">
              <a:buFont typeface="+mj-lt"/>
              <a:buAutoNum type="arabicPeriod"/>
            </a:pPr>
            <a:r>
              <a:rPr lang="en-US" b="1" i="0" dirty="0">
                <a:solidFill>
                  <a:schemeClr val="accent1">
                    <a:lumMod val="75000"/>
                  </a:schemeClr>
                </a:solidFill>
                <a:effectLst/>
                <a:latin typeface="Söhne"/>
              </a:rPr>
              <a:t>Introduction</a:t>
            </a:r>
            <a:r>
              <a:rPr lang="en-US" b="0" i="0" dirty="0">
                <a:solidFill>
                  <a:schemeClr val="accent1">
                    <a:lumMod val="75000"/>
                  </a:schemeClr>
                </a:solidFill>
                <a:effectLst/>
                <a:latin typeface="Söhne"/>
              </a:rPr>
              <a:t>: Start with a brief introduction that sets the context for the kitchen description. This can include mentioning the name of the kitchen or the chef, if applicable.</a:t>
            </a:r>
          </a:p>
          <a:p>
            <a:pPr algn="l">
              <a:buFont typeface="+mj-lt"/>
              <a:buAutoNum type="arabicPeriod"/>
            </a:pPr>
            <a:r>
              <a:rPr lang="en-US" b="1" i="0" dirty="0">
                <a:solidFill>
                  <a:schemeClr val="accent1">
                    <a:lumMod val="75000"/>
                  </a:schemeClr>
                </a:solidFill>
                <a:effectLst/>
                <a:latin typeface="Söhne"/>
              </a:rPr>
              <a:t>Cuisine Specialization</a:t>
            </a:r>
            <a:r>
              <a:rPr lang="en-US" b="0" i="0" dirty="0">
                <a:solidFill>
                  <a:schemeClr val="accent1">
                    <a:lumMod val="75000"/>
                  </a:schemeClr>
                </a:solidFill>
                <a:effectLst/>
                <a:latin typeface="Söhne"/>
              </a:rPr>
              <a:t>: Highlight the primary cuisine type that the kitchen specializes in. This helps set the tone for the description and gives the reader an immediate understanding of the type of food offered.</a:t>
            </a:r>
          </a:p>
          <a:p>
            <a:pPr algn="l">
              <a:buFont typeface="+mj-lt"/>
              <a:buAutoNum type="arabicPeriod"/>
            </a:pPr>
            <a:r>
              <a:rPr lang="en-US" b="1" i="0" dirty="0">
                <a:solidFill>
                  <a:schemeClr val="accent1">
                    <a:lumMod val="75000"/>
                  </a:schemeClr>
                </a:solidFill>
                <a:effectLst/>
                <a:latin typeface="Söhne"/>
              </a:rPr>
              <a:t>Unique Selling Point</a:t>
            </a:r>
            <a:r>
              <a:rPr lang="en-US" b="0" i="0" dirty="0">
                <a:solidFill>
                  <a:schemeClr val="accent1">
                    <a:lumMod val="75000"/>
                  </a:schemeClr>
                </a:solidFill>
                <a:effectLst/>
                <a:latin typeface="Söhne"/>
              </a:rPr>
              <a:t>: Mention a unique aspect or selling point of the kitchen. This could be anything that sets it apart from others, such as the use of organic ingredients, adherence to traditional cooking methods, or a focus on authenticity.</a:t>
            </a:r>
          </a:p>
          <a:p>
            <a:pPr algn="l">
              <a:buFont typeface="+mj-lt"/>
              <a:buAutoNum type="arabicPeriod"/>
            </a:pPr>
            <a:r>
              <a:rPr lang="en-US" b="1" i="0" dirty="0">
                <a:solidFill>
                  <a:schemeClr val="accent1">
                    <a:lumMod val="75000"/>
                  </a:schemeClr>
                </a:solidFill>
                <a:effectLst/>
                <a:latin typeface="Söhne"/>
              </a:rPr>
              <a:t>Quality or Taste</a:t>
            </a:r>
            <a:r>
              <a:rPr lang="en-US" b="0" i="0" dirty="0">
                <a:solidFill>
                  <a:schemeClr val="accent1">
                    <a:lumMod val="75000"/>
                  </a:schemeClr>
                </a:solidFill>
                <a:effectLst/>
                <a:latin typeface="Söhne"/>
              </a:rPr>
              <a:t>: If possible, include a statement about the quality or taste of the dishes served. This can help create anticipation and interest in trying out the kitchen's offerings.</a:t>
            </a:r>
          </a:p>
          <a:p>
            <a:endParaRPr lang="en-IN" dirty="0"/>
          </a:p>
        </p:txBody>
      </p:sp>
    </p:spTree>
    <p:extLst>
      <p:ext uri="{BB962C8B-B14F-4D97-AF65-F5344CB8AC3E}">
        <p14:creationId xmlns:p14="http://schemas.microsoft.com/office/powerpoint/2010/main" val="3397266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604A9-344F-49BB-A051-687214A8210B}"/>
              </a:ext>
            </a:extLst>
          </p:cNvPr>
          <p:cNvSpPr>
            <a:spLocks noGrp="1"/>
          </p:cNvSpPr>
          <p:nvPr>
            <p:ph type="title"/>
          </p:nvPr>
        </p:nvSpPr>
        <p:spPr>
          <a:xfrm>
            <a:off x="293261" y="864108"/>
            <a:ext cx="2947482" cy="4601183"/>
          </a:xfrm>
        </p:spPr>
        <p:txBody>
          <a:bodyPr/>
          <a:lstStyle/>
          <a:p>
            <a:r>
              <a:rPr lang="en-IN" dirty="0"/>
              <a:t>Kitchen         Description Builder</a:t>
            </a:r>
          </a:p>
        </p:txBody>
      </p:sp>
      <p:sp>
        <p:nvSpPr>
          <p:cNvPr id="3" name="Content Placeholder 2">
            <a:extLst>
              <a:ext uri="{FF2B5EF4-FFF2-40B4-BE49-F238E27FC236}">
                <a16:creationId xmlns:a16="http://schemas.microsoft.com/office/drawing/2014/main" id="{70D9B731-449D-4119-B052-E459A34F6E1F}"/>
              </a:ext>
            </a:extLst>
          </p:cNvPr>
          <p:cNvSpPr>
            <a:spLocks noGrp="1"/>
          </p:cNvSpPr>
          <p:nvPr>
            <p:ph idx="1"/>
          </p:nvPr>
        </p:nvSpPr>
        <p:spPr/>
        <p:txBody>
          <a:bodyPr/>
          <a:lstStyle/>
          <a:p>
            <a:pPr marL="0" indent="0">
              <a:buNone/>
            </a:pPr>
            <a:r>
              <a:rPr lang="en-US" b="1" i="0" dirty="0">
                <a:solidFill>
                  <a:schemeClr val="accent1">
                    <a:lumMod val="75000"/>
                  </a:schemeClr>
                </a:solidFill>
                <a:effectLst/>
                <a:latin typeface="Söhne"/>
              </a:rPr>
              <a:t>5.Text Generation</a:t>
            </a:r>
            <a:r>
              <a:rPr lang="en-US" b="0" i="0" dirty="0">
                <a:solidFill>
                  <a:schemeClr val="accent1">
                    <a:lumMod val="75000"/>
                  </a:schemeClr>
                </a:solidFill>
                <a:effectLst/>
                <a:latin typeface="Söhne"/>
              </a:rPr>
              <a:t>: Based on the extracted information, generate concise descriptions highlighting the cuisine type, specialization, and unique aspects of the kitchen. Ensure that the generated text is clear, engaging, and fits within 2-3 lines on a mobile screen.</a:t>
            </a:r>
          </a:p>
          <a:p>
            <a:endParaRPr lang="en-IN" dirty="0">
              <a:solidFill>
                <a:schemeClr val="accent1">
                  <a:lumMod val="75000"/>
                </a:schemeClr>
              </a:solidFill>
            </a:endParaRPr>
          </a:p>
        </p:txBody>
      </p:sp>
    </p:spTree>
    <p:extLst>
      <p:ext uri="{BB962C8B-B14F-4D97-AF65-F5344CB8AC3E}">
        <p14:creationId xmlns:p14="http://schemas.microsoft.com/office/powerpoint/2010/main" val="1765098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41342-24C1-4317-820D-DA6BB2B1BEFA}"/>
              </a:ext>
            </a:extLst>
          </p:cNvPr>
          <p:cNvSpPr>
            <a:spLocks noGrp="1"/>
          </p:cNvSpPr>
          <p:nvPr>
            <p:ph type="title"/>
          </p:nvPr>
        </p:nvSpPr>
        <p:spPr/>
        <p:txBody>
          <a:bodyPr/>
          <a:lstStyle/>
          <a:p>
            <a:r>
              <a:rPr lang="en-IN" dirty="0"/>
              <a:t>Statement - Kitchen Review Summary. </a:t>
            </a:r>
          </a:p>
        </p:txBody>
      </p:sp>
      <p:sp>
        <p:nvSpPr>
          <p:cNvPr id="3" name="Content Placeholder 2">
            <a:extLst>
              <a:ext uri="{FF2B5EF4-FFF2-40B4-BE49-F238E27FC236}">
                <a16:creationId xmlns:a16="http://schemas.microsoft.com/office/drawing/2014/main" id="{8165F7A7-F4D4-4B58-BCC4-E2F380EC1D04}"/>
              </a:ext>
            </a:extLst>
          </p:cNvPr>
          <p:cNvSpPr>
            <a:spLocks noGrp="1"/>
          </p:cNvSpPr>
          <p:nvPr>
            <p:ph idx="1"/>
          </p:nvPr>
        </p:nvSpPr>
        <p:spPr/>
        <p:txBody>
          <a:bodyPr/>
          <a:lstStyle/>
          <a:p>
            <a:pPr marL="0" indent="0" algn="l">
              <a:buNone/>
            </a:pPr>
            <a:r>
              <a:rPr lang="en-US" b="0" i="0" dirty="0">
                <a:solidFill>
                  <a:schemeClr val="accent1">
                    <a:lumMod val="75000"/>
                  </a:schemeClr>
                </a:solidFill>
                <a:effectLst/>
                <a:latin typeface="Söhne"/>
              </a:rPr>
              <a:t>Steps followed:</a:t>
            </a:r>
            <a:endParaRPr lang="en-US" dirty="0">
              <a:solidFill>
                <a:schemeClr val="accent1">
                  <a:lumMod val="75000"/>
                </a:schemeClr>
              </a:solidFill>
              <a:latin typeface="Söhne"/>
            </a:endParaRPr>
          </a:p>
          <a:p>
            <a:pPr marL="0" indent="0" algn="l">
              <a:buNone/>
            </a:pPr>
            <a:r>
              <a:rPr lang="en-US" b="1" i="0" dirty="0">
                <a:solidFill>
                  <a:schemeClr val="accent1">
                    <a:lumMod val="75000"/>
                  </a:schemeClr>
                </a:solidFill>
                <a:effectLst/>
                <a:latin typeface="Söhne"/>
              </a:rPr>
              <a:t>1.Data Collection</a:t>
            </a:r>
            <a:r>
              <a:rPr lang="en-US" b="0" i="0" dirty="0">
                <a:solidFill>
                  <a:schemeClr val="accent1">
                    <a:lumMod val="75000"/>
                  </a:schemeClr>
                </a:solidFill>
                <a:effectLst/>
                <a:latin typeface="Söhne"/>
              </a:rPr>
              <a:t>: Gather the customer reviews data from various sources.</a:t>
            </a:r>
          </a:p>
          <a:p>
            <a:pPr marL="0" indent="0" algn="l">
              <a:buNone/>
            </a:pPr>
            <a:r>
              <a:rPr lang="en-US" b="1" i="0" dirty="0">
                <a:solidFill>
                  <a:schemeClr val="accent1">
                    <a:lumMod val="75000"/>
                  </a:schemeClr>
                </a:solidFill>
                <a:effectLst/>
                <a:latin typeface="Söhne"/>
              </a:rPr>
              <a:t>2.Data Preprocessing</a:t>
            </a:r>
            <a:r>
              <a:rPr lang="en-US" b="0" i="0" dirty="0">
                <a:solidFill>
                  <a:schemeClr val="accent1">
                    <a:lumMod val="75000"/>
                  </a:schemeClr>
                </a:solidFill>
                <a:effectLst/>
                <a:latin typeface="Söhne"/>
              </a:rPr>
              <a:t>: Clean and preprocess the text data to remove noise and irrelevant information.</a:t>
            </a:r>
          </a:p>
          <a:p>
            <a:pPr marL="0" indent="0" algn="l">
              <a:buNone/>
            </a:pPr>
            <a:r>
              <a:rPr lang="en-US" dirty="0">
                <a:solidFill>
                  <a:schemeClr val="accent1">
                    <a:lumMod val="75000"/>
                  </a:schemeClr>
                </a:solidFill>
                <a:latin typeface="Söhne"/>
              </a:rPr>
              <a:t>3.</a:t>
            </a:r>
            <a:r>
              <a:rPr lang="en-US" b="1" i="0" dirty="0">
                <a:solidFill>
                  <a:schemeClr val="accent1">
                    <a:lumMod val="75000"/>
                  </a:schemeClr>
                </a:solidFill>
                <a:effectLst/>
                <a:latin typeface="Söhne"/>
              </a:rPr>
              <a:t>Text Analysis</a:t>
            </a:r>
            <a:r>
              <a:rPr lang="en-US" b="0" i="0" dirty="0">
                <a:solidFill>
                  <a:schemeClr val="accent1">
                    <a:lumMod val="75000"/>
                  </a:schemeClr>
                </a:solidFill>
                <a:effectLst/>
                <a:latin typeface="Söhne"/>
              </a:rPr>
              <a:t>: Analyze the preprocessed text to identify key topics, sentiments, and common phrases.</a:t>
            </a:r>
          </a:p>
          <a:p>
            <a:pPr marL="0" indent="0" algn="l">
              <a:buNone/>
            </a:pPr>
            <a:r>
              <a:rPr lang="en-US" dirty="0">
                <a:solidFill>
                  <a:schemeClr val="accent1">
                    <a:lumMod val="75000"/>
                  </a:schemeClr>
                </a:solidFill>
                <a:latin typeface="Söhne"/>
              </a:rPr>
              <a:t>4.</a:t>
            </a:r>
            <a:r>
              <a:rPr lang="en-US" b="1" i="0" dirty="0">
                <a:solidFill>
                  <a:schemeClr val="accent1">
                    <a:lumMod val="75000"/>
                  </a:schemeClr>
                </a:solidFill>
                <a:effectLst/>
                <a:latin typeface="Söhne"/>
              </a:rPr>
              <a:t>Summarization</a:t>
            </a:r>
            <a:r>
              <a:rPr lang="en-US" b="0" i="0" dirty="0">
                <a:solidFill>
                  <a:schemeClr val="accent1">
                    <a:lumMod val="75000"/>
                  </a:schemeClr>
                </a:solidFill>
                <a:effectLst/>
                <a:latin typeface="Söhne"/>
              </a:rPr>
              <a:t>: Generate a summary of the reviews based on the analysis results.</a:t>
            </a:r>
          </a:p>
          <a:p>
            <a:pPr marL="0" indent="0" algn="l">
              <a:buNone/>
            </a:pPr>
            <a:r>
              <a:rPr lang="en-US" dirty="0">
                <a:solidFill>
                  <a:schemeClr val="accent1">
                    <a:lumMod val="75000"/>
                  </a:schemeClr>
                </a:solidFill>
                <a:latin typeface="Söhne"/>
              </a:rPr>
              <a:t>5.</a:t>
            </a:r>
            <a:r>
              <a:rPr lang="en-US" b="1" i="0" dirty="0">
                <a:solidFill>
                  <a:schemeClr val="accent1">
                    <a:lumMod val="75000"/>
                  </a:schemeClr>
                </a:solidFill>
                <a:effectLst/>
                <a:latin typeface="Söhne"/>
              </a:rPr>
              <a:t>Evaluation</a:t>
            </a:r>
            <a:r>
              <a:rPr lang="en-US" b="0" i="0" dirty="0">
                <a:solidFill>
                  <a:schemeClr val="accent1">
                    <a:lumMod val="75000"/>
                  </a:schemeClr>
                </a:solidFill>
                <a:effectLst/>
                <a:latin typeface="Söhne"/>
              </a:rPr>
              <a:t>: Evaluate the quality of the generated summaries and iterate on the algorithm if necessary.</a:t>
            </a:r>
          </a:p>
          <a:p>
            <a:pPr marL="0" indent="0">
              <a:buNone/>
            </a:pPr>
            <a:endParaRPr lang="en-IN" dirty="0"/>
          </a:p>
        </p:txBody>
      </p:sp>
    </p:spTree>
    <p:extLst>
      <p:ext uri="{BB962C8B-B14F-4D97-AF65-F5344CB8AC3E}">
        <p14:creationId xmlns:p14="http://schemas.microsoft.com/office/powerpoint/2010/main" val="2457687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4F2EE-6EC2-4039-84DE-9AA23410C361}"/>
              </a:ext>
            </a:extLst>
          </p:cNvPr>
          <p:cNvSpPr>
            <a:spLocks noGrp="1"/>
          </p:cNvSpPr>
          <p:nvPr>
            <p:ph type="title"/>
          </p:nvPr>
        </p:nvSpPr>
        <p:spPr/>
        <p:txBody>
          <a:bodyPr>
            <a:normAutofit/>
          </a:bodyPr>
          <a:lstStyle/>
          <a:p>
            <a:r>
              <a:rPr lang="en-US" sz="4800" dirty="0"/>
              <a:t>         Algorithm</a:t>
            </a:r>
            <a:endParaRPr lang="en-IN" sz="4800" dirty="0"/>
          </a:p>
        </p:txBody>
      </p:sp>
      <p:sp>
        <p:nvSpPr>
          <p:cNvPr id="9" name="Content Placeholder 8">
            <a:extLst>
              <a:ext uri="{FF2B5EF4-FFF2-40B4-BE49-F238E27FC236}">
                <a16:creationId xmlns:a16="http://schemas.microsoft.com/office/drawing/2014/main" id="{C6696AE2-B430-4FE9-BAD8-9169696932FE}"/>
              </a:ext>
            </a:extLst>
          </p:cNvPr>
          <p:cNvSpPr>
            <a:spLocks noGrp="1"/>
          </p:cNvSpPr>
          <p:nvPr>
            <p:ph idx="1"/>
          </p:nvPr>
        </p:nvSpPr>
        <p:spPr>
          <a:xfrm>
            <a:off x="3909609" y="868680"/>
            <a:ext cx="7315200" cy="5120640"/>
          </a:xfrm>
        </p:spPr>
        <p:txBody>
          <a:bodyPr>
            <a:normAutofit/>
          </a:bodyPr>
          <a:lstStyle/>
          <a:p>
            <a:r>
              <a:rPr lang="en-US" sz="2200" b="1" dirty="0"/>
              <a:t>Import Libraries:</a:t>
            </a:r>
          </a:p>
          <a:p>
            <a:pPr marL="0" indent="0">
              <a:buNone/>
            </a:pPr>
            <a:r>
              <a:rPr lang="en-US" dirty="0"/>
              <a:t>	Import the regular expression library (re) for text preprocessing.</a:t>
            </a:r>
          </a:p>
          <a:p>
            <a:r>
              <a:rPr lang="en-US" sz="2200" b="1" dirty="0"/>
              <a:t>Define Dummy Customer Reviews Data</a:t>
            </a:r>
            <a:r>
              <a:rPr lang="en-US" dirty="0"/>
              <a:t>:</a:t>
            </a:r>
          </a:p>
          <a:p>
            <a:pPr marL="502920" lvl="1" indent="0">
              <a:buNone/>
            </a:pPr>
            <a:r>
              <a:rPr lang="en-US" sz="1900" dirty="0"/>
              <a:t>Define a list reviews containing dummy customer reviews.</a:t>
            </a:r>
          </a:p>
          <a:p>
            <a:r>
              <a:rPr lang="en-US" b="1" dirty="0"/>
              <a:t>Define Text Preprocessing Function:</a:t>
            </a:r>
            <a:endParaRPr lang="en-US" dirty="0"/>
          </a:p>
          <a:p>
            <a:pPr lvl="1" algn="just"/>
            <a:r>
              <a:rPr lang="en-US" sz="1900" dirty="0"/>
              <a:t>Define a function </a:t>
            </a:r>
            <a:r>
              <a:rPr lang="en-US" sz="1900" dirty="0" err="1"/>
              <a:t>preprocess_text</a:t>
            </a:r>
            <a:r>
              <a:rPr lang="en-US" sz="1900" dirty="0"/>
              <a:t>(text) to preprocess the input text:</a:t>
            </a:r>
          </a:p>
          <a:p>
            <a:pPr lvl="1" algn="just"/>
            <a:r>
              <a:rPr lang="en-US" sz="1900" dirty="0"/>
              <a:t>Convert the text to lowercase.</a:t>
            </a:r>
          </a:p>
          <a:p>
            <a:pPr lvl="1" algn="just"/>
            <a:r>
              <a:rPr lang="en-US" sz="1900" dirty="0"/>
              <a:t>Remove punctuation using regular expressions.</a:t>
            </a:r>
          </a:p>
          <a:p>
            <a:pPr lvl="1" algn="just"/>
            <a:r>
              <a:rPr lang="en-US" sz="1900" dirty="0"/>
              <a:t>Remove </a:t>
            </a:r>
            <a:r>
              <a:rPr lang="en-US" sz="1900" dirty="0" err="1"/>
              <a:t>stopwords</a:t>
            </a:r>
            <a:r>
              <a:rPr lang="en-US" sz="1900" dirty="0"/>
              <a:t> manually.</a:t>
            </a:r>
          </a:p>
          <a:p>
            <a:pPr lvl="1" algn="just"/>
            <a:r>
              <a:rPr lang="en-US" sz="1900" dirty="0"/>
              <a:t>Return the preprocessed text.</a:t>
            </a:r>
            <a:endParaRPr lang="en-IN" sz="1900" dirty="0"/>
          </a:p>
        </p:txBody>
      </p:sp>
    </p:spTree>
    <p:extLst>
      <p:ext uri="{BB962C8B-B14F-4D97-AF65-F5344CB8AC3E}">
        <p14:creationId xmlns:p14="http://schemas.microsoft.com/office/powerpoint/2010/main" val="3261314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45525-7371-4A5B-AB47-AC392BE102CC}"/>
              </a:ext>
            </a:extLst>
          </p:cNvPr>
          <p:cNvSpPr>
            <a:spLocks noGrp="1"/>
          </p:cNvSpPr>
          <p:nvPr>
            <p:ph type="title"/>
          </p:nvPr>
        </p:nvSpPr>
        <p:spPr/>
        <p:txBody>
          <a:bodyPr/>
          <a:lstStyle/>
          <a:p>
            <a:r>
              <a:rPr lang="en-US" dirty="0"/>
              <a:t>     </a:t>
            </a:r>
            <a:r>
              <a:rPr lang="en-US" dirty="0" err="1"/>
              <a:t>Contd</a:t>
            </a:r>
            <a:r>
              <a:rPr lang="en-US" dirty="0"/>
              <a:t>….</a:t>
            </a:r>
            <a:endParaRPr lang="en-IN" dirty="0"/>
          </a:p>
        </p:txBody>
      </p:sp>
      <p:sp>
        <p:nvSpPr>
          <p:cNvPr id="3" name="Content Placeholder 2">
            <a:extLst>
              <a:ext uri="{FF2B5EF4-FFF2-40B4-BE49-F238E27FC236}">
                <a16:creationId xmlns:a16="http://schemas.microsoft.com/office/drawing/2014/main" id="{6D4AB203-763B-454C-85E7-F9D7460AC4D3}"/>
              </a:ext>
            </a:extLst>
          </p:cNvPr>
          <p:cNvSpPr>
            <a:spLocks noGrp="1"/>
          </p:cNvSpPr>
          <p:nvPr>
            <p:ph idx="1"/>
          </p:nvPr>
        </p:nvSpPr>
        <p:spPr>
          <a:xfrm>
            <a:off x="3869268" y="310896"/>
            <a:ext cx="7315200" cy="6071616"/>
          </a:xfrm>
        </p:spPr>
        <p:txBody>
          <a:bodyPr>
            <a:normAutofit fontScale="47500" lnSpcReduction="20000"/>
          </a:bodyPr>
          <a:lstStyle/>
          <a:p>
            <a:r>
              <a:rPr lang="en-US" sz="4200" b="1" dirty="0"/>
              <a:t>Preprocess the Reviews</a:t>
            </a:r>
            <a:r>
              <a:rPr lang="en-US" sz="4200" dirty="0"/>
              <a:t>:</a:t>
            </a:r>
          </a:p>
          <a:p>
            <a:endParaRPr lang="en-US" dirty="0"/>
          </a:p>
          <a:p>
            <a:pPr lvl="1"/>
            <a:r>
              <a:rPr lang="en-US" sz="3600" dirty="0"/>
              <a:t>Iterate through each review in the reviews list.</a:t>
            </a:r>
          </a:p>
          <a:p>
            <a:pPr lvl="1"/>
            <a:r>
              <a:rPr lang="en-US" sz="3600" dirty="0"/>
              <a:t>Preprocess each review using the </a:t>
            </a:r>
            <a:r>
              <a:rPr lang="en-US" sz="3600" dirty="0" err="1"/>
              <a:t>preprocess_text</a:t>
            </a:r>
            <a:r>
              <a:rPr lang="en-US" sz="3600" dirty="0"/>
              <a:t> function.</a:t>
            </a:r>
          </a:p>
          <a:p>
            <a:pPr lvl="1"/>
            <a:r>
              <a:rPr lang="en-US" sz="3600" dirty="0"/>
              <a:t>Store the preprocessed reviews in a new list </a:t>
            </a:r>
            <a:r>
              <a:rPr lang="en-US" sz="3600" dirty="0" err="1"/>
              <a:t>preprocessed_reviews</a:t>
            </a:r>
            <a:r>
              <a:rPr lang="en-US" sz="3600" dirty="0"/>
              <a:t>.</a:t>
            </a:r>
          </a:p>
          <a:p>
            <a:r>
              <a:rPr lang="en-US" sz="4200" b="1" dirty="0"/>
              <a:t>Print Preprocessed Reviews:</a:t>
            </a:r>
          </a:p>
          <a:p>
            <a:endParaRPr lang="en-US" dirty="0"/>
          </a:p>
          <a:p>
            <a:pPr lvl="1"/>
            <a:r>
              <a:rPr lang="en-US" sz="3600" dirty="0"/>
              <a:t>Print the preprocessed reviews to display the results of text preprocessing.</a:t>
            </a:r>
          </a:p>
          <a:p>
            <a:r>
              <a:rPr lang="en-US" sz="4200" b="1" dirty="0"/>
              <a:t>Define Sentiment Analysis Function:</a:t>
            </a:r>
          </a:p>
          <a:p>
            <a:endParaRPr lang="en-US" dirty="0"/>
          </a:p>
          <a:p>
            <a:pPr lvl="1"/>
            <a:r>
              <a:rPr lang="en-US" sz="3800" dirty="0"/>
              <a:t>Define a function </a:t>
            </a:r>
            <a:r>
              <a:rPr lang="en-US" sz="3800" dirty="0" err="1"/>
              <a:t>analyze_reviews</a:t>
            </a:r>
            <a:r>
              <a:rPr lang="en-US" sz="3800" dirty="0"/>
              <a:t>(reviews) to analyze the sentiment of the reviews:</a:t>
            </a:r>
          </a:p>
          <a:p>
            <a:pPr lvl="1"/>
            <a:r>
              <a:rPr lang="en-US" sz="3800" dirty="0"/>
              <a:t>Combine all preprocessed reviews into a single string.</a:t>
            </a:r>
          </a:p>
          <a:p>
            <a:pPr lvl="1"/>
            <a:r>
              <a:rPr lang="en-US" sz="3800" dirty="0"/>
              <a:t>Tokenize the combined reviews into words.</a:t>
            </a:r>
          </a:p>
          <a:p>
            <a:pPr lvl="1"/>
            <a:r>
              <a:rPr lang="en-US" sz="3800" dirty="0"/>
              <a:t>Perform frequency analysis to identify common phrases.</a:t>
            </a:r>
          </a:p>
          <a:p>
            <a:pPr lvl="1"/>
            <a:r>
              <a:rPr lang="en-US" sz="3800" dirty="0"/>
              <a:t>Identify positive and negative words for sentiment analysis.</a:t>
            </a:r>
          </a:p>
          <a:p>
            <a:pPr lvl="1"/>
            <a:r>
              <a:rPr lang="en-US" sz="3800" dirty="0"/>
              <a:t>Perform sentiment analysis on each review:</a:t>
            </a:r>
          </a:p>
          <a:p>
            <a:pPr lvl="1"/>
            <a:r>
              <a:rPr lang="en-US" sz="3800" dirty="0"/>
              <a:t>Count positive and negative words in each review.</a:t>
            </a:r>
          </a:p>
          <a:p>
            <a:pPr lvl="1"/>
            <a:r>
              <a:rPr lang="en-US" sz="3800" dirty="0"/>
              <a:t>Calculate the sentiment score for each review.</a:t>
            </a:r>
          </a:p>
          <a:p>
            <a:pPr lvl="1"/>
            <a:r>
              <a:rPr lang="en-US" sz="3800" dirty="0"/>
              <a:t>Calculate the average sentiment score across all reviews.</a:t>
            </a:r>
            <a:endParaRPr lang="en-IN" sz="3800" dirty="0"/>
          </a:p>
        </p:txBody>
      </p:sp>
    </p:spTree>
    <p:extLst>
      <p:ext uri="{BB962C8B-B14F-4D97-AF65-F5344CB8AC3E}">
        <p14:creationId xmlns:p14="http://schemas.microsoft.com/office/powerpoint/2010/main" val="793492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74D4A-E5AA-4A90-993C-632729DC1C7A}"/>
              </a:ext>
            </a:extLst>
          </p:cNvPr>
          <p:cNvSpPr>
            <a:spLocks noGrp="1"/>
          </p:cNvSpPr>
          <p:nvPr>
            <p:ph type="title"/>
          </p:nvPr>
        </p:nvSpPr>
        <p:spPr/>
        <p:txBody>
          <a:bodyPr/>
          <a:lstStyle/>
          <a:p>
            <a:r>
              <a:rPr lang="en-US" dirty="0" err="1"/>
              <a:t>Contd</a:t>
            </a:r>
            <a:r>
              <a:rPr lang="en-US" dirty="0"/>
              <a:t>….</a:t>
            </a:r>
            <a:endParaRPr lang="en-IN" dirty="0"/>
          </a:p>
        </p:txBody>
      </p:sp>
      <p:sp>
        <p:nvSpPr>
          <p:cNvPr id="3" name="Content Placeholder 2">
            <a:extLst>
              <a:ext uri="{FF2B5EF4-FFF2-40B4-BE49-F238E27FC236}">
                <a16:creationId xmlns:a16="http://schemas.microsoft.com/office/drawing/2014/main" id="{846432C1-185D-4261-8126-C16D5994185D}"/>
              </a:ext>
            </a:extLst>
          </p:cNvPr>
          <p:cNvSpPr>
            <a:spLocks noGrp="1"/>
          </p:cNvSpPr>
          <p:nvPr>
            <p:ph idx="1"/>
          </p:nvPr>
        </p:nvSpPr>
        <p:spPr/>
        <p:txBody>
          <a:bodyPr/>
          <a:lstStyle/>
          <a:p>
            <a:r>
              <a:rPr lang="en-US" b="1" dirty="0"/>
              <a:t>Define Positive and Negative Words:</a:t>
            </a:r>
          </a:p>
          <a:p>
            <a:endParaRPr lang="en-US" dirty="0"/>
          </a:p>
          <a:p>
            <a:pPr lvl="1"/>
            <a:r>
              <a:rPr lang="en-US" sz="1600" dirty="0"/>
              <a:t>Define sets of positive and negative words used for sentiment analysis.</a:t>
            </a:r>
          </a:p>
          <a:p>
            <a:pPr lvl="1"/>
            <a:endParaRPr lang="en-US" sz="1600" dirty="0"/>
          </a:p>
          <a:p>
            <a:r>
              <a:rPr lang="en-US" b="1" dirty="0"/>
              <a:t>Analyze the Preprocessed Reviews:</a:t>
            </a:r>
          </a:p>
          <a:p>
            <a:endParaRPr lang="en-US" b="1" dirty="0"/>
          </a:p>
          <a:p>
            <a:pPr lvl="1"/>
            <a:r>
              <a:rPr lang="en-US" dirty="0"/>
              <a:t>Call the </a:t>
            </a:r>
            <a:r>
              <a:rPr lang="en-US" dirty="0" err="1"/>
              <a:t>analyze_reviews</a:t>
            </a:r>
            <a:r>
              <a:rPr lang="en-US" dirty="0"/>
              <a:t> function with the preprocessed reviews as input to perform sentiment analysis.</a:t>
            </a:r>
            <a:endParaRPr lang="en-IN" dirty="0"/>
          </a:p>
        </p:txBody>
      </p:sp>
    </p:spTree>
    <p:extLst>
      <p:ext uri="{BB962C8B-B14F-4D97-AF65-F5344CB8AC3E}">
        <p14:creationId xmlns:p14="http://schemas.microsoft.com/office/powerpoint/2010/main" val="1744318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1508B4-4994-443A-8C79-97406E663D5E}"/>
              </a:ext>
            </a:extLst>
          </p:cNvPr>
          <p:cNvPicPr>
            <a:picLocks noChangeAspect="1"/>
          </p:cNvPicPr>
          <p:nvPr/>
        </p:nvPicPr>
        <p:blipFill>
          <a:blip r:embed="rId2"/>
          <a:stretch>
            <a:fillRect/>
          </a:stretch>
        </p:blipFill>
        <p:spPr>
          <a:xfrm>
            <a:off x="499675" y="510988"/>
            <a:ext cx="11399189" cy="5432612"/>
          </a:xfrm>
          <a:prstGeom prst="rect">
            <a:avLst/>
          </a:prstGeom>
        </p:spPr>
      </p:pic>
    </p:spTree>
    <p:extLst>
      <p:ext uri="{BB962C8B-B14F-4D97-AF65-F5344CB8AC3E}">
        <p14:creationId xmlns:p14="http://schemas.microsoft.com/office/powerpoint/2010/main" val="339717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ECA08E-5529-4B9A-8E55-EC73241BC472}"/>
              </a:ext>
            </a:extLst>
          </p:cNvPr>
          <p:cNvPicPr>
            <a:picLocks noChangeAspect="1"/>
          </p:cNvPicPr>
          <p:nvPr/>
        </p:nvPicPr>
        <p:blipFill>
          <a:blip r:embed="rId2"/>
          <a:stretch>
            <a:fillRect/>
          </a:stretch>
        </p:blipFill>
        <p:spPr>
          <a:xfrm>
            <a:off x="1317812" y="201706"/>
            <a:ext cx="9372599" cy="6548718"/>
          </a:xfrm>
          <a:prstGeom prst="rect">
            <a:avLst/>
          </a:prstGeom>
        </p:spPr>
      </p:pic>
    </p:spTree>
    <p:extLst>
      <p:ext uri="{BB962C8B-B14F-4D97-AF65-F5344CB8AC3E}">
        <p14:creationId xmlns:p14="http://schemas.microsoft.com/office/powerpoint/2010/main" val="2648936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304F1C-A79B-48D5-B3A9-C20BBC69B759}"/>
              </a:ext>
            </a:extLst>
          </p:cNvPr>
          <p:cNvPicPr>
            <a:picLocks noChangeAspect="1"/>
          </p:cNvPicPr>
          <p:nvPr/>
        </p:nvPicPr>
        <p:blipFill>
          <a:blip r:embed="rId2"/>
          <a:stretch>
            <a:fillRect/>
          </a:stretch>
        </p:blipFill>
        <p:spPr>
          <a:xfrm>
            <a:off x="2003611" y="490737"/>
            <a:ext cx="8175813" cy="3301334"/>
          </a:xfrm>
          <a:prstGeom prst="rect">
            <a:avLst/>
          </a:prstGeom>
        </p:spPr>
      </p:pic>
    </p:spTree>
    <p:extLst>
      <p:ext uri="{BB962C8B-B14F-4D97-AF65-F5344CB8AC3E}">
        <p14:creationId xmlns:p14="http://schemas.microsoft.com/office/powerpoint/2010/main" val="4011521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95D386D-A355-4E12-AB37-8AFBF16BF055}"/>
              </a:ext>
            </a:extLst>
          </p:cNvPr>
          <p:cNvSpPr>
            <a:spLocks noGrp="1"/>
          </p:cNvSpPr>
          <p:nvPr>
            <p:ph type="title"/>
          </p:nvPr>
        </p:nvSpPr>
        <p:spPr/>
        <p:txBody>
          <a:bodyPr/>
          <a:lstStyle/>
          <a:p>
            <a:r>
              <a:rPr lang="en-US" sz="7200" dirty="0"/>
              <a:t>Output</a:t>
            </a:r>
            <a:br>
              <a:rPr lang="en-US" dirty="0"/>
            </a:br>
            <a:endParaRPr lang="en-IN" dirty="0"/>
          </a:p>
        </p:txBody>
      </p:sp>
      <p:pic>
        <p:nvPicPr>
          <p:cNvPr id="9" name="Content Placeholder 8">
            <a:extLst>
              <a:ext uri="{FF2B5EF4-FFF2-40B4-BE49-F238E27FC236}">
                <a16:creationId xmlns:a16="http://schemas.microsoft.com/office/drawing/2014/main" id="{EE1B1D96-411F-4F2F-A998-BE65681B2704}"/>
              </a:ext>
            </a:extLst>
          </p:cNvPr>
          <p:cNvPicPr>
            <a:picLocks noGrp="1" noChangeAspect="1"/>
          </p:cNvPicPr>
          <p:nvPr>
            <p:ph idx="1"/>
          </p:nvPr>
        </p:nvPicPr>
        <p:blipFill rotWithShape="1">
          <a:blip r:embed="rId2"/>
          <a:srcRect l="1402" t="-3899" r="18517" b="41592"/>
          <a:stretch/>
        </p:blipFill>
        <p:spPr>
          <a:xfrm>
            <a:off x="3724835" y="1"/>
            <a:ext cx="8001000" cy="6158752"/>
          </a:xfrm>
        </p:spPr>
      </p:pic>
    </p:spTree>
    <p:extLst>
      <p:ext uri="{BB962C8B-B14F-4D97-AF65-F5344CB8AC3E}">
        <p14:creationId xmlns:p14="http://schemas.microsoft.com/office/powerpoint/2010/main" val="3132099652"/>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2.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Frame design</Template>
  <TotalTime>234</TotalTime>
  <Words>570</Words>
  <Application>Microsoft Office PowerPoint</Application>
  <PresentationFormat>Widescreen</PresentationFormat>
  <Paragraphs>57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Corbel</vt:lpstr>
      <vt:lpstr>Söhne</vt:lpstr>
      <vt:lpstr>Wingdings 2</vt:lpstr>
      <vt:lpstr>Frame</vt:lpstr>
      <vt:lpstr>COOKR HACKATHON 2024</vt:lpstr>
      <vt:lpstr>Statement - Kitchen Review Summary. </vt:lpstr>
      <vt:lpstr>         Algorithm</vt:lpstr>
      <vt:lpstr>     Contd….</vt:lpstr>
      <vt:lpstr>Contd….</vt:lpstr>
      <vt:lpstr>PowerPoint Presentation</vt:lpstr>
      <vt:lpstr>PowerPoint Presentation</vt:lpstr>
      <vt:lpstr>PowerPoint Presentation</vt:lpstr>
      <vt:lpstr>Output </vt:lpstr>
      <vt:lpstr>2.Kitchen            Description Builder</vt:lpstr>
      <vt:lpstr>Kitchen         Description Builder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COOKR HACKATHON 2024</dc:title>
  <dc:creator>RAVI KANNAN C</dc:creator>
  <cp:lastModifiedBy>RAVI KANNAN C</cp:lastModifiedBy>
  <cp:revision>13</cp:revision>
  <dcterms:created xsi:type="dcterms:W3CDTF">2024-02-15T03:50:00Z</dcterms:created>
  <dcterms:modified xsi:type="dcterms:W3CDTF">2024-02-15T07:44:11Z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